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75" r:id="rId3"/>
    <p:sldId id="256" r:id="rId4"/>
    <p:sldId id="264" r:id="rId5"/>
    <p:sldId id="265" r:id="rId6"/>
    <p:sldId id="266" r:id="rId7"/>
    <p:sldId id="276" r:id="rId8"/>
    <p:sldId id="267" r:id="rId9"/>
    <p:sldId id="268" r:id="rId10"/>
    <p:sldId id="257" r:id="rId11"/>
    <p:sldId id="259" r:id="rId12"/>
    <p:sldId id="270" r:id="rId13"/>
    <p:sldId id="269" r:id="rId14"/>
    <p:sldId id="258" r:id="rId15"/>
    <p:sldId id="271" r:id="rId16"/>
    <p:sldId id="260" r:id="rId17"/>
    <p:sldId id="272" r:id="rId18"/>
    <p:sldId id="261" r:id="rId19"/>
    <p:sldId id="26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DBE4-4914-8C4D-AD8E-30B159C292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11CF0-6A9F-5A4B-8B79-8959219EF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004D0-1CB2-EA4A-8C08-515186A643F6}"/>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5" name="Footer Placeholder 4">
            <a:extLst>
              <a:ext uri="{FF2B5EF4-FFF2-40B4-BE49-F238E27FC236}">
                <a16:creationId xmlns:a16="http://schemas.microsoft.com/office/drawing/2014/main" id="{0601364D-7520-1849-8136-047C42444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0D7DE-1066-6F42-A25D-2ED310CB8771}"/>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326594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2DEB-5C00-6040-B65F-993FA3B286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9A2C98-C498-7441-8942-F45E20CE15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AC455-2146-0048-90C4-C242E9E90220}"/>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5" name="Footer Placeholder 4">
            <a:extLst>
              <a:ext uri="{FF2B5EF4-FFF2-40B4-BE49-F238E27FC236}">
                <a16:creationId xmlns:a16="http://schemas.microsoft.com/office/drawing/2014/main" id="{585767F3-158F-D74E-97E9-DC6B9DC49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2C2D3-CEA1-CE48-B3FA-63BEB68C6E6C}"/>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262594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155FA-DDF9-DD45-9564-E3562C8824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B8D813-0D1C-FF4F-BBB9-06BBC14DEB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BB9AE-1F16-A048-8EBF-693C62FEA27E}"/>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5" name="Footer Placeholder 4">
            <a:extLst>
              <a:ext uri="{FF2B5EF4-FFF2-40B4-BE49-F238E27FC236}">
                <a16:creationId xmlns:a16="http://schemas.microsoft.com/office/drawing/2014/main" id="{63194618-4BE6-2642-974D-2C795FE93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CEB9A-E50F-9A45-8D10-6932C37437FC}"/>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32572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23DE-6ECC-3643-BDA5-90999C4FE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E6615-1AAC-D94C-B34C-05D67753E3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DE99F-2333-FC4E-BC73-33A91BEA33D9}"/>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5" name="Footer Placeholder 4">
            <a:extLst>
              <a:ext uri="{FF2B5EF4-FFF2-40B4-BE49-F238E27FC236}">
                <a16:creationId xmlns:a16="http://schemas.microsoft.com/office/drawing/2014/main" id="{A8A2C802-723D-2A4C-8C3F-9952852DC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3EE4A-F385-8444-91B9-3A2836FDF70B}"/>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20818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5873-C45E-C445-92F4-255CFE1EF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725BC-2A22-CA4F-B594-CEC440777E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E028EA-E140-7044-ABD0-9FC9C8D6F4EB}"/>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5" name="Footer Placeholder 4">
            <a:extLst>
              <a:ext uri="{FF2B5EF4-FFF2-40B4-BE49-F238E27FC236}">
                <a16:creationId xmlns:a16="http://schemas.microsoft.com/office/drawing/2014/main" id="{75EA2A4F-C846-0441-AAFA-4A3168AE5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F94F1-2128-A842-84B1-94B7F878E8B9}"/>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266056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A32B-D54F-A94E-B4E3-7DE16C46A3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58F22-C06C-0E4D-9380-AEEA970A9D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EAB09-FBED-094E-B822-ED82970F6A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71EED-B1E1-AB42-8DC7-928FBABA9255}"/>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6" name="Footer Placeholder 5">
            <a:extLst>
              <a:ext uri="{FF2B5EF4-FFF2-40B4-BE49-F238E27FC236}">
                <a16:creationId xmlns:a16="http://schemas.microsoft.com/office/drawing/2014/main" id="{F01FF9A2-207A-8249-BCEB-0372AB03C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1EBE8-6093-A04F-A3A5-3887D38C8E86}"/>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421335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9FD7-4F88-6040-B259-AB7B6929F7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FDD95A-4D8C-B841-A1F7-1F95D30E8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19C3C6-07CE-8249-81DD-B85E366F3D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B80115-9466-5242-876F-92C2C5D0A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DBD2B3-08E2-0447-A9C1-2B1A644356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7ABE77-465D-B54E-B09D-108307D19FBF}"/>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8" name="Footer Placeholder 7">
            <a:extLst>
              <a:ext uri="{FF2B5EF4-FFF2-40B4-BE49-F238E27FC236}">
                <a16:creationId xmlns:a16="http://schemas.microsoft.com/office/drawing/2014/main" id="{B5E60CB7-E860-804A-9E4B-139FFE9EC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853EF-C6A7-1741-B1EE-368C0F257F4B}"/>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312179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3BB0-F868-254C-B17D-673FA6720E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8DC50-4CD7-F044-8B2A-DBBA5C70930A}"/>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4" name="Footer Placeholder 3">
            <a:extLst>
              <a:ext uri="{FF2B5EF4-FFF2-40B4-BE49-F238E27FC236}">
                <a16:creationId xmlns:a16="http://schemas.microsoft.com/office/drawing/2014/main" id="{9B298A6F-70DB-5A4F-84E7-42AD150ED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B929A-046A-8248-A16A-861676CD6D6B}"/>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250952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8088D-7064-944B-A2B9-06C0212F9D31}"/>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3" name="Footer Placeholder 2">
            <a:extLst>
              <a:ext uri="{FF2B5EF4-FFF2-40B4-BE49-F238E27FC236}">
                <a16:creationId xmlns:a16="http://schemas.microsoft.com/office/drawing/2014/main" id="{88FDD90C-7AE2-2445-951D-81EA0C3AB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51B85-C589-5D4E-A824-1D8E86D399D8}"/>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19834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4274-03E0-FA4D-872C-2CE6FD37B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26567-071F-B44D-94A5-572C2B9EA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BD0BF4-D64B-684B-AE04-40F0423BF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3CBEE-2A7D-8C45-8873-BDC344F85E88}"/>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6" name="Footer Placeholder 5">
            <a:extLst>
              <a:ext uri="{FF2B5EF4-FFF2-40B4-BE49-F238E27FC236}">
                <a16:creationId xmlns:a16="http://schemas.microsoft.com/office/drawing/2014/main" id="{62548476-35C6-DD42-8B82-2733BE0C1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39C0F-3B22-FA4C-A5DA-7B3AC765E51D}"/>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370406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25B-BCE8-EE4D-9BD2-0AE647AAD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13E81-B85A-0E44-9BCE-2CF43174F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FF38A-72E7-F447-89A0-9D9B762D5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12DA5A-FEDF-D248-BBD8-2A759C6282A5}"/>
              </a:ext>
            </a:extLst>
          </p:cNvPr>
          <p:cNvSpPr>
            <a:spLocks noGrp="1"/>
          </p:cNvSpPr>
          <p:nvPr>
            <p:ph type="dt" sz="half" idx="10"/>
          </p:nvPr>
        </p:nvSpPr>
        <p:spPr/>
        <p:txBody>
          <a:bodyPr/>
          <a:lstStyle/>
          <a:p>
            <a:fld id="{37B1C4A8-6F0C-2040-96E9-29ABA2268652}" type="datetimeFigureOut">
              <a:rPr lang="en-US" smtClean="0"/>
              <a:t>10/31/21</a:t>
            </a:fld>
            <a:endParaRPr lang="en-US"/>
          </a:p>
        </p:txBody>
      </p:sp>
      <p:sp>
        <p:nvSpPr>
          <p:cNvPr id="6" name="Footer Placeholder 5">
            <a:extLst>
              <a:ext uri="{FF2B5EF4-FFF2-40B4-BE49-F238E27FC236}">
                <a16:creationId xmlns:a16="http://schemas.microsoft.com/office/drawing/2014/main" id="{969383A9-1BBA-7049-87B4-AFBF3F459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F5F9C-2D09-E848-86C2-031D83590AE2}"/>
              </a:ext>
            </a:extLst>
          </p:cNvPr>
          <p:cNvSpPr>
            <a:spLocks noGrp="1"/>
          </p:cNvSpPr>
          <p:nvPr>
            <p:ph type="sldNum" sz="quarter" idx="12"/>
          </p:nvPr>
        </p:nvSpPr>
        <p:spPr/>
        <p:txBody>
          <a:bodyPr/>
          <a:lstStyle/>
          <a:p>
            <a:fld id="{FD2D1B75-7922-6B49-B6CD-4ED046315402}" type="slidenum">
              <a:rPr lang="en-US" smtClean="0"/>
              <a:t>‹#›</a:t>
            </a:fld>
            <a:endParaRPr lang="en-US"/>
          </a:p>
        </p:txBody>
      </p:sp>
    </p:spTree>
    <p:extLst>
      <p:ext uri="{BB962C8B-B14F-4D97-AF65-F5344CB8AC3E}">
        <p14:creationId xmlns:p14="http://schemas.microsoft.com/office/powerpoint/2010/main" val="30315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A3D43-D234-374B-ADB7-10B80CD87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263E65-B302-F54F-BCCD-7E510A436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EE098-3530-5746-AF5A-C3E08B6F8F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1C4A8-6F0C-2040-96E9-29ABA2268652}" type="datetimeFigureOut">
              <a:rPr lang="en-US" smtClean="0"/>
              <a:t>10/31/21</a:t>
            </a:fld>
            <a:endParaRPr lang="en-US"/>
          </a:p>
        </p:txBody>
      </p:sp>
      <p:sp>
        <p:nvSpPr>
          <p:cNvPr id="5" name="Footer Placeholder 4">
            <a:extLst>
              <a:ext uri="{FF2B5EF4-FFF2-40B4-BE49-F238E27FC236}">
                <a16:creationId xmlns:a16="http://schemas.microsoft.com/office/drawing/2014/main" id="{6FEC4436-43A5-CF49-9D23-B5E59EE63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F19319-0B78-0944-A1AD-036812691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D1B75-7922-6B49-B6CD-4ED046315402}" type="slidenum">
              <a:rPr lang="en-US" smtClean="0"/>
              <a:t>‹#›</a:t>
            </a:fld>
            <a:endParaRPr lang="en-US"/>
          </a:p>
        </p:txBody>
      </p:sp>
    </p:spTree>
    <p:extLst>
      <p:ext uri="{BB962C8B-B14F-4D97-AF65-F5344CB8AC3E}">
        <p14:creationId xmlns:p14="http://schemas.microsoft.com/office/powerpoint/2010/main" val="196664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418C64-A75F-7242-95F3-197B7C488658}"/>
              </a:ext>
            </a:extLst>
          </p:cNvPr>
          <p:cNvSpPr/>
          <p:nvPr/>
        </p:nvSpPr>
        <p:spPr>
          <a:xfrm>
            <a:off x="3168981" y="546361"/>
            <a:ext cx="5854038" cy="1323439"/>
          </a:xfrm>
          <a:prstGeom prst="rect">
            <a:avLst/>
          </a:prstGeom>
        </p:spPr>
        <p:txBody>
          <a:bodyPr wrap="none">
            <a:spAutoFit/>
          </a:bodyPr>
          <a:lstStyle/>
          <a:p>
            <a:r>
              <a:rPr lang="en-US" sz="4000" b="1" dirty="0"/>
              <a:t>Newton’s Laws - </a:t>
            </a:r>
            <a:r>
              <a:rPr lang="he" sz="4000" b="1" dirty="0"/>
              <a:t>חוקי ניוטון</a:t>
            </a:r>
          </a:p>
          <a:p>
            <a:endParaRPr lang="en-US" sz="4000" dirty="0"/>
          </a:p>
        </p:txBody>
      </p:sp>
      <p:pic>
        <p:nvPicPr>
          <p:cNvPr id="1026" name="Picture 2">
            <a:extLst>
              <a:ext uri="{FF2B5EF4-FFF2-40B4-BE49-F238E27FC236}">
                <a16:creationId xmlns:a16="http://schemas.microsoft.com/office/drawing/2014/main" id="{1F3C8991-7776-FC4B-A7F4-8C34C0000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438" y="1230319"/>
            <a:ext cx="4377124" cy="531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9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CF933D-7C59-3444-83DB-6DFDF86015BC}"/>
              </a:ext>
            </a:extLst>
          </p:cNvPr>
          <p:cNvPicPr>
            <a:picLocks noChangeAspect="1"/>
          </p:cNvPicPr>
          <p:nvPr/>
        </p:nvPicPr>
        <p:blipFill>
          <a:blip r:embed="rId2"/>
          <a:stretch>
            <a:fillRect/>
          </a:stretch>
        </p:blipFill>
        <p:spPr>
          <a:xfrm>
            <a:off x="1740309" y="2738923"/>
            <a:ext cx="9404555" cy="787716"/>
          </a:xfrm>
          <a:prstGeom prst="rect">
            <a:avLst/>
          </a:prstGeom>
        </p:spPr>
      </p:pic>
    </p:spTree>
    <p:extLst>
      <p:ext uri="{BB962C8B-B14F-4D97-AF65-F5344CB8AC3E}">
        <p14:creationId xmlns:p14="http://schemas.microsoft.com/office/powerpoint/2010/main" val="11144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2F932-D2AA-B746-9B0D-37291806639C}"/>
              </a:ext>
            </a:extLst>
          </p:cNvPr>
          <p:cNvPicPr>
            <a:picLocks noChangeAspect="1"/>
          </p:cNvPicPr>
          <p:nvPr/>
        </p:nvPicPr>
        <p:blipFill>
          <a:blip r:embed="rId2"/>
          <a:stretch>
            <a:fillRect/>
          </a:stretch>
        </p:blipFill>
        <p:spPr>
          <a:xfrm>
            <a:off x="929148" y="1701157"/>
            <a:ext cx="10643419" cy="169677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C82D36-7602-9943-8F91-5B9303C62014}"/>
                  </a:ext>
                </a:extLst>
              </p:cNvPr>
              <p:cNvSpPr txBox="1"/>
              <p:nvPr/>
            </p:nvSpPr>
            <p:spPr>
              <a:xfrm>
                <a:off x="4844397" y="4045751"/>
                <a:ext cx="2133600" cy="1311706"/>
              </a:xfrm>
              <a:prstGeom prst="rect">
                <a:avLst/>
              </a:prstGeom>
              <a:noFill/>
            </p:spPr>
            <p:txBody>
              <a:bodyPr wrap="square" lIns="0" tIns="0" rIns="0" bIns="0" rtlCol="0">
                <a:spAutoFit/>
              </a:bodyPr>
              <a:lstStyle/>
              <a:p>
                <a:pPr algn="r" rtl="1"/>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charset="0"/>
                            </a:rPr>
                            <m:t>𝑎</m:t>
                          </m:r>
                        </m:e>
                      </m:acc>
                      <m:r>
                        <a:rPr lang="en-US" sz="4000" b="0" i="1" smtClean="0">
                          <a:latin typeface="Cambria Math" charset="0"/>
                        </a:rPr>
                        <m:t>=</m:t>
                      </m:r>
                      <m:f>
                        <m:fPr>
                          <m:ctrlPr>
                            <a:rPr lang="bg-BG" sz="4000" b="0" i="1" smtClean="0">
                              <a:latin typeface="Cambria Math" panose="02040503050406030204" pitchFamily="18" charset="0"/>
                            </a:rPr>
                          </m:ctrlPr>
                        </m:fPr>
                        <m:num>
                          <m:acc>
                            <m:accPr>
                              <m:chr m:val="⃗"/>
                              <m:ctrlPr>
                                <a:rPr lang="en-US" sz="4000" b="0" i="1" smtClean="0">
                                  <a:latin typeface="Cambria Math" panose="02040503050406030204" pitchFamily="18" charset="0"/>
                                </a:rPr>
                              </m:ctrlPr>
                            </m:accPr>
                            <m:e>
                              <m:r>
                                <a:rPr lang="en-US" sz="4000" b="0" i="1" smtClean="0">
                                  <a:latin typeface="Cambria Math" charset="0"/>
                                </a:rPr>
                                <m:t>𝐹</m:t>
                              </m:r>
                            </m:e>
                          </m:acc>
                        </m:num>
                        <m:den>
                          <m:r>
                            <a:rPr lang="en-US" sz="4000" b="0" i="1" smtClean="0">
                              <a:latin typeface="Cambria Math" charset="0"/>
                            </a:rPr>
                            <m:t>𝑚</m:t>
                          </m:r>
                        </m:den>
                      </m:f>
                    </m:oMath>
                  </m:oMathPara>
                </a14:m>
                <a:endParaRPr lang="en-US" sz="4000" dirty="0"/>
              </a:p>
            </p:txBody>
          </p:sp>
        </mc:Choice>
        <mc:Fallback xmlns="">
          <p:sp>
            <p:nvSpPr>
              <p:cNvPr id="4" name="TextBox 3">
                <a:extLst>
                  <a:ext uri="{FF2B5EF4-FFF2-40B4-BE49-F238E27FC236}">
                    <a16:creationId xmlns:a16="http://schemas.microsoft.com/office/drawing/2014/main" id="{29C82D36-7602-9943-8F91-5B9303C62014}"/>
                  </a:ext>
                </a:extLst>
              </p:cNvPr>
              <p:cNvSpPr txBox="1">
                <a:spLocks noRot="1" noChangeAspect="1" noMove="1" noResize="1" noEditPoints="1" noAdjustHandles="1" noChangeArrowheads="1" noChangeShapeType="1" noTextEdit="1"/>
              </p:cNvSpPr>
              <p:nvPr/>
            </p:nvSpPr>
            <p:spPr>
              <a:xfrm>
                <a:off x="4844397" y="4045751"/>
                <a:ext cx="2133600" cy="1311706"/>
              </a:xfrm>
              <a:prstGeom prst="rect">
                <a:avLst/>
              </a:prstGeom>
              <a:blipFill>
                <a:blip r:embed="rId3"/>
                <a:stretch>
                  <a:fillRect t="-18269" b="-8654"/>
                </a:stretch>
              </a:blipFill>
            </p:spPr>
            <p:txBody>
              <a:bodyPr/>
              <a:lstStyle/>
              <a:p>
                <a:r>
                  <a:rPr lang="en-US">
                    <a:noFill/>
                  </a:rPr>
                  <a:t> </a:t>
                </a:r>
              </a:p>
            </p:txBody>
          </p:sp>
        </mc:Fallback>
      </mc:AlternateContent>
    </p:spTree>
    <p:extLst>
      <p:ext uri="{BB962C8B-B14F-4D97-AF65-F5344CB8AC3E}">
        <p14:creationId xmlns:p14="http://schemas.microsoft.com/office/powerpoint/2010/main" val="336419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7B4AC-46FA-1847-B497-A8E9216B5D79}"/>
              </a:ext>
            </a:extLst>
          </p:cNvPr>
          <p:cNvPicPr>
            <a:picLocks noChangeAspect="1"/>
          </p:cNvPicPr>
          <p:nvPr/>
        </p:nvPicPr>
        <p:blipFill>
          <a:blip r:embed="rId2"/>
          <a:stretch>
            <a:fillRect/>
          </a:stretch>
        </p:blipFill>
        <p:spPr>
          <a:xfrm>
            <a:off x="1017637" y="2455645"/>
            <a:ext cx="10540181" cy="1119215"/>
          </a:xfrm>
          <a:prstGeom prst="rect">
            <a:avLst/>
          </a:prstGeom>
        </p:spPr>
      </p:pic>
    </p:spTree>
    <p:extLst>
      <p:ext uri="{BB962C8B-B14F-4D97-AF65-F5344CB8AC3E}">
        <p14:creationId xmlns:p14="http://schemas.microsoft.com/office/powerpoint/2010/main" val="95795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7976DC-8323-E44E-8AC9-E4BF1245E3CD}"/>
                  </a:ext>
                </a:extLst>
              </p:cNvPr>
              <p:cNvSpPr txBox="1"/>
              <p:nvPr/>
            </p:nvSpPr>
            <p:spPr>
              <a:xfrm>
                <a:off x="5080371" y="2143209"/>
                <a:ext cx="2133600" cy="1311706"/>
              </a:xfrm>
              <a:prstGeom prst="rect">
                <a:avLst/>
              </a:prstGeom>
              <a:noFill/>
            </p:spPr>
            <p:txBody>
              <a:bodyPr wrap="square" lIns="0" tIns="0" rIns="0" bIns="0" rtlCol="0">
                <a:spAutoFit/>
              </a:bodyPr>
              <a:lstStyle/>
              <a:p>
                <a:pPr algn="r" rtl="1"/>
                <a14:m>
                  <m:oMathPara xmlns:m="http://schemas.openxmlformats.org/officeDocument/2006/math">
                    <m:oMathParaPr>
                      <m:jc m:val="centerGroup"/>
                    </m:oMathParaPr>
                    <m:oMath xmlns:m="http://schemas.openxmlformats.org/officeDocument/2006/math">
                      <m:r>
                        <a:rPr lang="en-US" sz="4000" b="0" i="1" smtClean="0">
                          <a:latin typeface="Cambria Math" charset="0"/>
                        </a:rPr>
                        <m:t>𝑚</m:t>
                      </m:r>
                      <m:r>
                        <a:rPr lang="en-US" sz="4000" b="0" i="1" smtClean="0">
                          <a:latin typeface="Cambria Math" charset="0"/>
                        </a:rPr>
                        <m:t>=</m:t>
                      </m:r>
                      <m:f>
                        <m:fPr>
                          <m:ctrlPr>
                            <a:rPr lang="bg-BG" sz="4000" b="0" i="1" smtClean="0">
                              <a:latin typeface="Cambria Math" panose="02040503050406030204" pitchFamily="18" charset="0"/>
                            </a:rPr>
                          </m:ctrlPr>
                        </m:fPr>
                        <m:num>
                          <m:acc>
                            <m:accPr>
                              <m:chr m:val="⃗"/>
                              <m:ctrlPr>
                                <a:rPr lang="en-US" sz="4000" b="0" i="1" smtClean="0">
                                  <a:latin typeface="Cambria Math" panose="02040503050406030204" pitchFamily="18" charset="0"/>
                                </a:rPr>
                              </m:ctrlPr>
                            </m:accPr>
                            <m:e>
                              <m:r>
                                <a:rPr lang="en-US" sz="4000" b="0" i="1" smtClean="0">
                                  <a:latin typeface="Cambria Math" charset="0"/>
                                </a:rPr>
                                <m:t>𝐹</m:t>
                              </m:r>
                            </m:e>
                          </m:acc>
                        </m:num>
                        <m:den>
                          <m:acc>
                            <m:accPr>
                              <m:chr m:val="⃗"/>
                              <m:ctrlPr>
                                <a:rPr lang="en-US" sz="4000" b="0" i="1" smtClean="0">
                                  <a:latin typeface="Cambria Math" panose="02040503050406030204" pitchFamily="18" charset="0"/>
                                </a:rPr>
                              </m:ctrlPr>
                            </m:accPr>
                            <m:e>
                              <m:r>
                                <a:rPr lang="en-US" sz="4000" b="0" i="1" smtClean="0">
                                  <a:latin typeface="Cambria Math" charset="0"/>
                                </a:rPr>
                                <m:t>𝑎</m:t>
                              </m:r>
                            </m:e>
                          </m:acc>
                        </m:den>
                      </m:f>
                    </m:oMath>
                  </m:oMathPara>
                </a14:m>
                <a:endParaRPr lang="en-US" sz="4000" dirty="0"/>
              </a:p>
            </p:txBody>
          </p:sp>
        </mc:Choice>
        <mc:Fallback xmlns="">
          <p:sp>
            <p:nvSpPr>
              <p:cNvPr id="3" name="TextBox 2">
                <a:extLst>
                  <a:ext uri="{FF2B5EF4-FFF2-40B4-BE49-F238E27FC236}">
                    <a16:creationId xmlns:a16="http://schemas.microsoft.com/office/drawing/2014/main" id="{2E7976DC-8323-E44E-8AC9-E4BF1245E3CD}"/>
                  </a:ext>
                </a:extLst>
              </p:cNvPr>
              <p:cNvSpPr txBox="1">
                <a:spLocks noRot="1" noChangeAspect="1" noMove="1" noResize="1" noEditPoints="1" noAdjustHandles="1" noChangeArrowheads="1" noChangeShapeType="1" noTextEdit="1"/>
              </p:cNvSpPr>
              <p:nvPr/>
            </p:nvSpPr>
            <p:spPr>
              <a:xfrm>
                <a:off x="5080371" y="2143209"/>
                <a:ext cx="2133600" cy="1311706"/>
              </a:xfrm>
              <a:prstGeom prst="rect">
                <a:avLst/>
              </a:prstGeom>
              <a:blipFill>
                <a:blip r:embed="rId2"/>
                <a:stretch>
                  <a:fillRect t="-18269" b="-115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09A4844-E1E5-3448-A584-763A29F05BE3}"/>
              </a:ext>
            </a:extLst>
          </p:cNvPr>
          <p:cNvSpPr txBox="1"/>
          <p:nvPr/>
        </p:nvSpPr>
        <p:spPr>
          <a:xfrm>
            <a:off x="2608212" y="3734506"/>
            <a:ext cx="7315200" cy="2554545"/>
          </a:xfrm>
          <a:prstGeom prst="rect">
            <a:avLst/>
          </a:prstGeom>
          <a:noFill/>
        </p:spPr>
        <p:txBody>
          <a:bodyPr wrap="square" rtlCol="0">
            <a:spAutoFit/>
          </a:bodyPr>
          <a:lstStyle/>
          <a:p>
            <a:pPr marL="0" algn="ctr" defTabSz="914400" rtl="1" eaLnBrk="1" latinLnBrk="0" hangingPunct="1"/>
            <a:r>
              <a:rPr lang="he-IL" sz="4000" strike="sngStrike" dirty="0">
                <a:latin typeface="David CLM Medium" panose="02000603000000000000" pitchFamily="2" charset="-79"/>
                <a:cs typeface="David CLM Medium" panose="02000603000000000000" pitchFamily="2" charset="-79"/>
              </a:rPr>
              <a:t>מסה היא ״כמות החומר״ של גוף.</a:t>
            </a:r>
          </a:p>
          <a:p>
            <a:pPr marL="0" algn="ctr" defTabSz="914400" rtl="1" eaLnBrk="1" latinLnBrk="0" hangingPunct="1"/>
            <a:endParaRPr lang="he-IL" sz="4000" strike="sngStrike" dirty="0">
              <a:latin typeface="David CLM Medium" panose="02000603000000000000" pitchFamily="2" charset="-79"/>
              <a:cs typeface="David CLM Medium" panose="02000603000000000000" pitchFamily="2" charset="-79"/>
            </a:endParaRPr>
          </a:p>
          <a:p>
            <a:pPr marL="0" algn="ctr" defTabSz="914400" rtl="1" eaLnBrk="1" latinLnBrk="0" hangingPunct="1"/>
            <a:r>
              <a:rPr lang="he-IL" sz="4000" dirty="0">
                <a:latin typeface="David CLM Medium" panose="02000603000000000000" pitchFamily="2" charset="-79"/>
                <a:cs typeface="David CLM Medium" panose="02000603000000000000" pitchFamily="2" charset="-79"/>
              </a:rPr>
              <a:t>מסה היא מדד לאינרציה של גוף!</a:t>
            </a:r>
          </a:p>
          <a:p>
            <a:pPr algn="ctr" rtl="1"/>
            <a:r>
              <a:rPr lang="he-IL" sz="4000" dirty="0">
                <a:latin typeface="David CLM Medium" panose="02000603000000000000" pitchFamily="2" charset="-79"/>
                <a:cs typeface="David CLM Medium" panose="02000603000000000000" pitchFamily="2" charset="-79"/>
              </a:rPr>
              <a:t>(להתנגדות שלו לתאוצה) </a:t>
            </a:r>
            <a:endParaRPr lang="en-US" sz="4000" dirty="0">
              <a:latin typeface="David CLM Medium" panose="02000603000000000000" pitchFamily="2" charset="-79"/>
              <a:cs typeface="David CLM Medium" panose="02000603000000000000" pitchFamily="2" charset="-79"/>
            </a:endParaRPr>
          </a:p>
        </p:txBody>
      </p:sp>
      <p:sp>
        <p:nvSpPr>
          <p:cNvPr id="5" name="TextBox 4">
            <a:extLst>
              <a:ext uri="{FF2B5EF4-FFF2-40B4-BE49-F238E27FC236}">
                <a16:creationId xmlns:a16="http://schemas.microsoft.com/office/drawing/2014/main" id="{840A820D-8589-804E-BBB8-D0529C65B2DB}"/>
              </a:ext>
            </a:extLst>
          </p:cNvPr>
          <p:cNvSpPr txBox="1"/>
          <p:nvPr/>
        </p:nvSpPr>
        <p:spPr>
          <a:xfrm>
            <a:off x="2608212" y="941585"/>
            <a:ext cx="7552482" cy="707886"/>
          </a:xfrm>
          <a:prstGeom prst="rect">
            <a:avLst/>
          </a:prstGeom>
          <a:noFill/>
        </p:spPr>
        <p:txBody>
          <a:bodyPr wrap="square" rtlCol="0">
            <a:spAutoFit/>
          </a:bodyPr>
          <a:lstStyle/>
          <a:p>
            <a:pPr algn="ctr" rtl="1"/>
            <a:r>
              <a:rPr lang="he-IL" sz="4000" dirty="0">
                <a:latin typeface="David CLM Medium" panose="02000603000000000000" pitchFamily="2" charset="-79"/>
                <a:cs typeface="David CLM Medium" panose="02000603000000000000" pitchFamily="2" charset="-79"/>
              </a:rPr>
              <a:t> החוק השני מגדיר מהי מסה.</a:t>
            </a:r>
            <a:endParaRPr lang="en-US" sz="4000" dirty="0">
              <a:latin typeface="David CLM Medium" panose="02000603000000000000" pitchFamily="2" charset="-79"/>
              <a:cs typeface="David CLM Medium" panose="02000603000000000000" pitchFamily="2" charset="-79"/>
            </a:endParaRPr>
          </a:p>
        </p:txBody>
      </p:sp>
    </p:spTree>
    <p:extLst>
      <p:ext uri="{BB962C8B-B14F-4D97-AF65-F5344CB8AC3E}">
        <p14:creationId xmlns:p14="http://schemas.microsoft.com/office/powerpoint/2010/main" val="204079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3FC8C-5C1C-EF4D-A74B-D6F546677D63}"/>
              </a:ext>
            </a:extLst>
          </p:cNvPr>
          <p:cNvPicPr>
            <a:picLocks noChangeAspect="1"/>
          </p:cNvPicPr>
          <p:nvPr/>
        </p:nvPicPr>
        <p:blipFill>
          <a:blip r:embed="rId2"/>
          <a:stretch>
            <a:fillRect/>
          </a:stretch>
        </p:blipFill>
        <p:spPr>
          <a:xfrm>
            <a:off x="1150373" y="2666469"/>
            <a:ext cx="10318955" cy="1070431"/>
          </a:xfrm>
          <a:prstGeom prst="rect">
            <a:avLst/>
          </a:prstGeom>
        </p:spPr>
      </p:pic>
    </p:spTree>
    <p:extLst>
      <p:ext uri="{BB962C8B-B14F-4D97-AF65-F5344CB8AC3E}">
        <p14:creationId xmlns:p14="http://schemas.microsoft.com/office/powerpoint/2010/main" val="427932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80CF9E-ED8A-504E-84D9-8D979C5558EB}"/>
              </a:ext>
            </a:extLst>
          </p:cNvPr>
          <p:cNvPicPr>
            <a:picLocks noChangeAspect="1"/>
          </p:cNvPicPr>
          <p:nvPr/>
        </p:nvPicPr>
        <p:blipFill>
          <a:blip r:embed="rId2"/>
          <a:stretch>
            <a:fillRect/>
          </a:stretch>
        </p:blipFill>
        <p:spPr>
          <a:xfrm>
            <a:off x="2993922" y="822160"/>
            <a:ext cx="6889995" cy="5342665"/>
          </a:xfrm>
          <a:prstGeom prst="rect">
            <a:avLst/>
          </a:prstGeom>
        </p:spPr>
      </p:pic>
    </p:spTree>
    <p:extLst>
      <p:ext uri="{BB962C8B-B14F-4D97-AF65-F5344CB8AC3E}">
        <p14:creationId xmlns:p14="http://schemas.microsoft.com/office/powerpoint/2010/main" val="347507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43BD51-71C5-864F-8C29-9D804CA1E7DA}"/>
              </a:ext>
            </a:extLst>
          </p:cNvPr>
          <p:cNvPicPr>
            <a:picLocks noChangeAspect="1"/>
          </p:cNvPicPr>
          <p:nvPr/>
        </p:nvPicPr>
        <p:blipFill>
          <a:blip r:embed="rId2"/>
          <a:stretch>
            <a:fillRect/>
          </a:stretch>
        </p:blipFill>
        <p:spPr>
          <a:xfrm>
            <a:off x="2861186" y="1075813"/>
            <a:ext cx="6991965" cy="4661310"/>
          </a:xfrm>
          <a:prstGeom prst="rect">
            <a:avLst/>
          </a:prstGeom>
        </p:spPr>
      </p:pic>
    </p:spTree>
    <p:extLst>
      <p:ext uri="{BB962C8B-B14F-4D97-AF65-F5344CB8AC3E}">
        <p14:creationId xmlns:p14="http://schemas.microsoft.com/office/powerpoint/2010/main" val="426264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2CC43E-F9F5-8149-896A-DB793BF85365}"/>
              </a:ext>
            </a:extLst>
          </p:cNvPr>
          <p:cNvPicPr>
            <a:picLocks noChangeAspect="1"/>
          </p:cNvPicPr>
          <p:nvPr/>
        </p:nvPicPr>
        <p:blipFill>
          <a:blip r:embed="rId2"/>
          <a:stretch>
            <a:fillRect/>
          </a:stretch>
        </p:blipFill>
        <p:spPr>
          <a:xfrm>
            <a:off x="1179870" y="2722041"/>
            <a:ext cx="10247261" cy="941293"/>
          </a:xfrm>
          <a:prstGeom prst="rect">
            <a:avLst/>
          </a:prstGeom>
        </p:spPr>
      </p:pic>
    </p:spTree>
    <p:extLst>
      <p:ext uri="{BB962C8B-B14F-4D97-AF65-F5344CB8AC3E}">
        <p14:creationId xmlns:p14="http://schemas.microsoft.com/office/powerpoint/2010/main" val="169334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1ED575-8D9C-F046-93A1-367367B7BD60}"/>
              </a:ext>
            </a:extLst>
          </p:cNvPr>
          <p:cNvPicPr>
            <a:picLocks noChangeAspect="1"/>
          </p:cNvPicPr>
          <p:nvPr/>
        </p:nvPicPr>
        <p:blipFill>
          <a:blip r:embed="rId2"/>
          <a:stretch>
            <a:fillRect/>
          </a:stretch>
        </p:blipFill>
        <p:spPr>
          <a:xfrm>
            <a:off x="1150373" y="2604568"/>
            <a:ext cx="10245213" cy="1380184"/>
          </a:xfrm>
          <a:prstGeom prst="rect">
            <a:avLst/>
          </a:prstGeom>
        </p:spPr>
      </p:pic>
    </p:spTree>
    <p:extLst>
      <p:ext uri="{BB962C8B-B14F-4D97-AF65-F5344CB8AC3E}">
        <p14:creationId xmlns:p14="http://schemas.microsoft.com/office/powerpoint/2010/main" val="412179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47AEC-2926-F945-944F-8C37A66E18BA}"/>
              </a:ext>
            </a:extLst>
          </p:cNvPr>
          <p:cNvPicPr>
            <a:picLocks noChangeAspect="1"/>
          </p:cNvPicPr>
          <p:nvPr/>
        </p:nvPicPr>
        <p:blipFill>
          <a:blip r:embed="rId2"/>
          <a:stretch>
            <a:fillRect/>
          </a:stretch>
        </p:blipFill>
        <p:spPr>
          <a:xfrm>
            <a:off x="929149" y="2791571"/>
            <a:ext cx="10525432" cy="1059094"/>
          </a:xfrm>
          <a:prstGeom prst="rect">
            <a:avLst/>
          </a:prstGeom>
        </p:spPr>
      </p:pic>
    </p:spTree>
    <p:extLst>
      <p:ext uri="{BB962C8B-B14F-4D97-AF65-F5344CB8AC3E}">
        <p14:creationId xmlns:p14="http://schemas.microsoft.com/office/powerpoint/2010/main" val="162893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81D307-B3F3-6840-8B4B-E446005AD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436" y="1189959"/>
            <a:ext cx="3270830" cy="4503681"/>
          </a:xfrm>
          <a:prstGeom prst="rect">
            <a:avLst/>
          </a:prstGeom>
        </p:spPr>
      </p:pic>
      <p:sp>
        <p:nvSpPr>
          <p:cNvPr id="5" name="Rectangle 4">
            <a:extLst>
              <a:ext uri="{FF2B5EF4-FFF2-40B4-BE49-F238E27FC236}">
                <a16:creationId xmlns:a16="http://schemas.microsoft.com/office/drawing/2014/main" id="{0E418C64-A75F-7242-95F3-197B7C488658}"/>
              </a:ext>
            </a:extLst>
          </p:cNvPr>
          <p:cNvSpPr/>
          <p:nvPr/>
        </p:nvSpPr>
        <p:spPr>
          <a:xfrm>
            <a:off x="4708556" y="510976"/>
            <a:ext cx="2996590" cy="707886"/>
          </a:xfrm>
          <a:prstGeom prst="rect">
            <a:avLst/>
          </a:prstGeom>
        </p:spPr>
        <p:txBody>
          <a:bodyPr wrap="none">
            <a:spAutoFit/>
          </a:bodyPr>
          <a:lstStyle/>
          <a:p>
            <a:r>
              <a:rPr lang="en-US" sz="4000" dirty="0"/>
              <a:t>Isaac Newton</a:t>
            </a:r>
          </a:p>
        </p:txBody>
      </p:sp>
      <p:sp>
        <p:nvSpPr>
          <p:cNvPr id="6" name="Rectangle 5">
            <a:extLst>
              <a:ext uri="{FF2B5EF4-FFF2-40B4-BE49-F238E27FC236}">
                <a16:creationId xmlns:a16="http://schemas.microsoft.com/office/drawing/2014/main" id="{4AB8BD77-7F34-B643-B89D-4DEB746EEBEF}"/>
              </a:ext>
            </a:extLst>
          </p:cNvPr>
          <p:cNvSpPr/>
          <p:nvPr/>
        </p:nvSpPr>
        <p:spPr>
          <a:xfrm>
            <a:off x="5051727" y="5577293"/>
            <a:ext cx="2310248" cy="707886"/>
          </a:xfrm>
          <a:prstGeom prst="rect">
            <a:avLst/>
          </a:prstGeom>
        </p:spPr>
        <p:txBody>
          <a:bodyPr wrap="none">
            <a:spAutoFit/>
          </a:bodyPr>
          <a:lstStyle/>
          <a:p>
            <a:r>
              <a:rPr lang="en-US" sz="4000" dirty="0" err="1"/>
              <a:t>אייזק</a:t>
            </a:r>
            <a:r>
              <a:rPr lang="en-US" sz="4000" dirty="0"/>
              <a:t> </a:t>
            </a:r>
            <a:r>
              <a:rPr lang="en-US" sz="4000" dirty="0" err="1"/>
              <a:t>ניוטון</a:t>
            </a:r>
            <a:endParaRPr lang="en-US" sz="4000" dirty="0"/>
          </a:p>
        </p:txBody>
      </p:sp>
    </p:spTree>
    <p:extLst>
      <p:ext uri="{BB962C8B-B14F-4D97-AF65-F5344CB8AC3E}">
        <p14:creationId xmlns:p14="http://schemas.microsoft.com/office/powerpoint/2010/main" val="657472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0EE15-91D0-9140-8AFD-901A66DFAEC8}"/>
              </a:ext>
            </a:extLst>
          </p:cNvPr>
          <p:cNvPicPr>
            <a:picLocks noChangeAspect="1"/>
          </p:cNvPicPr>
          <p:nvPr/>
        </p:nvPicPr>
        <p:blipFill>
          <a:blip r:embed="rId2"/>
          <a:stretch>
            <a:fillRect/>
          </a:stretch>
        </p:blipFill>
        <p:spPr>
          <a:xfrm>
            <a:off x="1581150" y="546100"/>
            <a:ext cx="9029700" cy="5765800"/>
          </a:xfrm>
          <a:prstGeom prst="rect">
            <a:avLst/>
          </a:prstGeom>
        </p:spPr>
      </p:pic>
    </p:spTree>
    <p:extLst>
      <p:ext uri="{BB962C8B-B14F-4D97-AF65-F5344CB8AC3E}">
        <p14:creationId xmlns:p14="http://schemas.microsoft.com/office/powerpoint/2010/main" val="71995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2B442D-9259-D54D-A1AE-485788D675A6}"/>
              </a:ext>
            </a:extLst>
          </p:cNvPr>
          <p:cNvPicPr>
            <a:picLocks noChangeAspect="1"/>
          </p:cNvPicPr>
          <p:nvPr/>
        </p:nvPicPr>
        <p:blipFill>
          <a:blip r:embed="rId2"/>
          <a:stretch>
            <a:fillRect/>
          </a:stretch>
        </p:blipFill>
        <p:spPr>
          <a:xfrm>
            <a:off x="1057290" y="1120877"/>
            <a:ext cx="9976962" cy="4523453"/>
          </a:xfrm>
          <a:prstGeom prst="rect">
            <a:avLst/>
          </a:prstGeom>
        </p:spPr>
      </p:pic>
    </p:spTree>
    <p:extLst>
      <p:ext uri="{BB962C8B-B14F-4D97-AF65-F5344CB8AC3E}">
        <p14:creationId xmlns:p14="http://schemas.microsoft.com/office/powerpoint/2010/main" val="81844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6728D-1715-2041-BB49-E4280167B763}"/>
              </a:ext>
            </a:extLst>
          </p:cNvPr>
          <p:cNvPicPr>
            <a:picLocks noChangeAspect="1"/>
          </p:cNvPicPr>
          <p:nvPr/>
        </p:nvPicPr>
        <p:blipFill>
          <a:blip r:embed="rId2"/>
          <a:stretch>
            <a:fillRect/>
          </a:stretch>
        </p:blipFill>
        <p:spPr>
          <a:xfrm>
            <a:off x="1283108" y="1891956"/>
            <a:ext cx="9876503" cy="1087228"/>
          </a:xfrm>
          <a:prstGeom prst="rect">
            <a:avLst/>
          </a:prstGeom>
        </p:spPr>
      </p:pic>
      <p:sp>
        <p:nvSpPr>
          <p:cNvPr id="5" name="Rectangle 4">
            <a:extLst>
              <a:ext uri="{FF2B5EF4-FFF2-40B4-BE49-F238E27FC236}">
                <a16:creationId xmlns:a16="http://schemas.microsoft.com/office/drawing/2014/main" id="{3A31B394-4C38-B244-8C0E-26035666520E}"/>
              </a:ext>
            </a:extLst>
          </p:cNvPr>
          <p:cNvSpPr/>
          <p:nvPr/>
        </p:nvSpPr>
        <p:spPr>
          <a:xfrm>
            <a:off x="3173360" y="4683913"/>
            <a:ext cx="6096000" cy="1323439"/>
          </a:xfrm>
          <a:prstGeom prst="rect">
            <a:avLst/>
          </a:prstGeom>
        </p:spPr>
        <p:txBody>
          <a:bodyPr>
            <a:spAutoFit/>
          </a:bodyPr>
          <a:lstStyle/>
          <a:p>
            <a:pPr algn="ctr" rtl="1"/>
            <a:r>
              <a:rPr lang="he-IL" sz="4000" dirty="0">
                <a:latin typeface="David CLM Medium" panose="02000603000000000000" pitchFamily="2" charset="-79"/>
                <a:cs typeface="David CLM Medium" panose="02000603000000000000" pitchFamily="2" charset="-79"/>
              </a:rPr>
              <a:t>עקרון ההתמדה</a:t>
            </a:r>
            <a:endParaRPr lang="en-US" sz="4000" dirty="0">
              <a:latin typeface="David CLM Medium" panose="02000603000000000000" pitchFamily="2" charset="-79"/>
              <a:cs typeface="David CLM Medium" panose="02000603000000000000" pitchFamily="2" charset="-79"/>
            </a:endParaRPr>
          </a:p>
          <a:p>
            <a:pPr algn="ctr" rtl="1"/>
            <a:r>
              <a:rPr lang="en-US" sz="4000" dirty="0">
                <a:latin typeface="David CLM Medium" panose="02000603000000000000" pitchFamily="2" charset="-79"/>
                <a:cs typeface="David CLM Medium" panose="02000603000000000000" pitchFamily="2" charset="-79"/>
              </a:rPr>
              <a:t>principle of inertia</a:t>
            </a:r>
          </a:p>
        </p:txBody>
      </p:sp>
    </p:spTree>
    <p:extLst>
      <p:ext uri="{BB962C8B-B14F-4D97-AF65-F5344CB8AC3E}">
        <p14:creationId xmlns:p14="http://schemas.microsoft.com/office/powerpoint/2010/main" val="208926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B4895-18E6-CE45-ACFF-20BDF4CB5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885" y="1237369"/>
            <a:ext cx="3354906" cy="4116211"/>
          </a:xfrm>
          <a:prstGeom prst="rect">
            <a:avLst/>
          </a:prstGeom>
        </p:spPr>
      </p:pic>
      <p:sp>
        <p:nvSpPr>
          <p:cNvPr id="8" name="Rectangle 7">
            <a:extLst>
              <a:ext uri="{FF2B5EF4-FFF2-40B4-BE49-F238E27FC236}">
                <a16:creationId xmlns:a16="http://schemas.microsoft.com/office/drawing/2014/main" id="{7A8EC53A-B323-E242-8A8B-2957E3A3E5FE}"/>
              </a:ext>
            </a:extLst>
          </p:cNvPr>
          <p:cNvSpPr/>
          <p:nvPr/>
        </p:nvSpPr>
        <p:spPr>
          <a:xfrm>
            <a:off x="5034631" y="529483"/>
            <a:ext cx="2581156" cy="707886"/>
          </a:xfrm>
          <a:prstGeom prst="rect">
            <a:avLst/>
          </a:prstGeom>
        </p:spPr>
        <p:txBody>
          <a:bodyPr wrap="none">
            <a:spAutoFit/>
          </a:bodyPr>
          <a:lstStyle/>
          <a:p>
            <a:r>
              <a:rPr lang="en-US" sz="4000" dirty="0" err="1"/>
              <a:t>גלילאו</a:t>
            </a:r>
            <a:r>
              <a:rPr lang="en-US" sz="4000" dirty="0"/>
              <a:t> </a:t>
            </a:r>
            <a:r>
              <a:rPr lang="en-US" sz="4000" dirty="0" err="1"/>
              <a:t>גליליי</a:t>
            </a:r>
            <a:endParaRPr lang="en-US" sz="4000" dirty="0"/>
          </a:p>
        </p:txBody>
      </p:sp>
      <p:sp>
        <p:nvSpPr>
          <p:cNvPr id="9" name="Rectangle 8">
            <a:extLst>
              <a:ext uri="{FF2B5EF4-FFF2-40B4-BE49-F238E27FC236}">
                <a16:creationId xmlns:a16="http://schemas.microsoft.com/office/drawing/2014/main" id="{5745C4E2-8B22-284F-937B-BA5846DB06F8}"/>
              </a:ext>
            </a:extLst>
          </p:cNvPr>
          <p:cNvSpPr/>
          <p:nvPr/>
        </p:nvSpPr>
        <p:spPr>
          <a:xfrm>
            <a:off x="4806203" y="5353580"/>
            <a:ext cx="3038011" cy="707886"/>
          </a:xfrm>
          <a:prstGeom prst="rect">
            <a:avLst/>
          </a:prstGeom>
        </p:spPr>
        <p:txBody>
          <a:bodyPr wrap="none">
            <a:spAutoFit/>
          </a:bodyPr>
          <a:lstStyle/>
          <a:p>
            <a:r>
              <a:rPr lang="en-US" sz="4000" dirty="0"/>
              <a:t>Galileo Galilei</a:t>
            </a:r>
          </a:p>
        </p:txBody>
      </p:sp>
    </p:spTree>
    <p:extLst>
      <p:ext uri="{BB962C8B-B14F-4D97-AF65-F5344CB8AC3E}">
        <p14:creationId xmlns:p14="http://schemas.microsoft.com/office/powerpoint/2010/main" val="29794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E446D7-F598-CC4F-9007-18AF8C7438E6}"/>
              </a:ext>
            </a:extLst>
          </p:cNvPr>
          <p:cNvSpPr txBox="1"/>
          <p:nvPr/>
        </p:nvSpPr>
        <p:spPr>
          <a:xfrm>
            <a:off x="2481966" y="1170548"/>
            <a:ext cx="7279214" cy="4401205"/>
          </a:xfrm>
          <a:prstGeom prst="rect">
            <a:avLst/>
          </a:prstGeom>
          <a:noFill/>
        </p:spPr>
        <p:txBody>
          <a:bodyPr wrap="square" rtlCol="0">
            <a:spAutoFit/>
          </a:bodyPr>
          <a:lstStyle/>
          <a:p>
            <a:pPr algn="ctr" rtl="1"/>
            <a:r>
              <a:rPr lang="he-IL" sz="4000" b="1" dirty="0">
                <a:latin typeface="David CLM Medium" panose="02000603000000000000" pitchFamily="2" charset="-79"/>
                <a:cs typeface="David CLM Medium" panose="02000603000000000000" pitchFamily="2" charset="-79"/>
              </a:rPr>
              <a:t>מערכת ייחוס אינרציאלית</a:t>
            </a:r>
          </a:p>
          <a:p>
            <a:pPr algn="ctr" rtl="1"/>
            <a:r>
              <a:rPr lang="he-IL" sz="4000" dirty="0">
                <a:latin typeface="David CLM Medium" panose="02000603000000000000" pitchFamily="2" charset="-79"/>
                <a:cs typeface="David CLM Medium" panose="02000603000000000000" pitchFamily="2" charset="-79"/>
              </a:rPr>
              <a:t>היא מערכת שביחס אליה גוף אשר לא פועל עליו כוח ינוע בקו ישר ובמהירות קבועה.</a:t>
            </a:r>
            <a:endParaRPr lang="en-US" sz="4000" dirty="0">
              <a:latin typeface="David CLM Medium" panose="02000603000000000000" pitchFamily="2" charset="-79"/>
              <a:cs typeface="David CLM Medium" panose="02000603000000000000" pitchFamily="2" charset="-79"/>
            </a:endParaRPr>
          </a:p>
          <a:p>
            <a:pPr algn="ctr" rtl="1"/>
            <a:endParaRPr lang="en-US" sz="4000" dirty="0">
              <a:latin typeface="David CLM Medium" panose="02000603000000000000" pitchFamily="2" charset="-79"/>
              <a:cs typeface="David CLM Medium" panose="02000603000000000000" pitchFamily="2" charset="-79"/>
            </a:endParaRPr>
          </a:p>
          <a:p>
            <a:pPr algn="ctr" rtl="1"/>
            <a:endParaRPr lang="en-US" sz="4000" dirty="0">
              <a:latin typeface="David CLM Medium" panose="02000603000000000000" pitchFamily="2" charset="-79"/>
              <a:cs typeface="David CLM Medium" panose="02000603000000000000" pitchFamily="2" charset="-79"/>
            </a:endParaRPr>
          </a:p>
          <a:p>
            <a:pPr algn="ctr" rtl="1"/>
            <a:r>
              <a:rPr lang="en-US" sz="4000" b="1" dirty="0">
                <a:latin typeface="David CLM Medium" panose="02000603000000000000" pitchFamily="2" charset="-79"/>
                <a:cs typeface="David CLM Medium" panose="02000603000000000000" pitchFamily="2" charset="-79"/>
              </a:rPr>
              <a:t>inertial frame of reference</a:t>
            </a:r>
          </a:p>
        </p:txBody>
      </p:sp>
    </p:spTree>
    <p:extLst>
      <p:ext uri="{BB962C8B-B14F-4D97-AF65-F5344CB8AC3E}">
        <p14:creationId xmlns:p14="http://schemas.microsoft.com/office/powerpoint/2010/main" val="414840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68F2D5-35B5-D848-BA98-1C07A0C92021}"/>
              </a:ext>
            </a:extLst>
          </p:cNvPr>
          <p:cNvSpPr/>
          <p:nvPr/>
        </p:nvSpPr>
        <p:spPr>
          <a:xfrm>
            <a:off x="546539" y="536027"/>
            <a:ext cx="10839216" cy="5509200"/>
          </a:xfrm>
          <a:prstGeom prst="rect">
            <a:avLst/>
          </a:prstGeom>
        </p:spPr>
        <p:txBody>
          <a:bodyPr wrap="square">
            <a:spAutoFit/>
          </a:bodyPr>
          <a:lstStyle/>
          <a:p>
            <a:pPr algn="l"/>
            <a:r>
              <a:rPr lang="en-US" sz="1600" dirty="0"/>
              <a:t>Shut yourself up with some friend in the main cabin below decks on some large ship, and have with you there some flies, butterflies, and other small flying animals. Have a large bowl of water with some fish in it; hang up a bottle that empties drop by drop into a wide vessel beneath it. With the ship standing still, observe carefully how the little animals fly with equal speed to all sides of the cabin. The fish swim indifferently in all directions; the drops fall into the vessel beneath; and, in throwing something to your friend, you need throw it no more strongly in one direction than another, the distances being equal; jumping with your feet together, you pass equal spaces in every direction. When you have observed all these things carefully (though doubtless when the ship is standing still everything must happen in this way), have the ship proceed with any speed you like, so long as the motion is uniform and not fluctuating this way and that. You will discover not the least change in all the effects named, nor could you tell from any of them whether the ship was moving or standing still. In jumping, you will pass on the floor the same spaces as before, nor will you make larger jumps toward the stern than toward the prow even though the ship is moving quite rapidly, despite the fact that during the time that you are in the air the floor under you will be going in a direction opposite to your jump. In throwing something to your companion, you will need no more force to get it to him whether he is in the direction of the bow or the stern, with yourself situated opposite. The droplets will fall as before into the vessel beneath without dropping toward the stern, although while the drops are in the air the ship runs many spans. The fish in their water will swim toward the front of their bowl with no more effort than toward the back, and will go with equal ease to bait placed anywhere around the edges of the bowl. Finally the butterflies and flies will continue their flights indifferently toward every side, nor will it ever happen that they are concentrated toward the stern, as if tired out from keeping up with the course of the ship, from which they will have been separated during long intervals by keeping themselves in the air. And if smoke is made by burning some incense, it will be seen going up in the form of a little cloud, remaining still and moving no more toward one side than the other. The cause of all these correspondences of effects is the fact that the ship's motion is common to all the things contained in it, and to the air also. That is why I said you should be below decks; for if this took place above in the open air, which would not follow the course of the ship, more or less noticeable differences would be seen in some of the effects noted.</a:t>
            </a:r>
          </a:p>
        </p:txBody>
      </p:sp>
    </p:spTree>
    <p:extLst>
      <p:ext uri="{BB962C8B-B14F-4D97-AF65-F5344CB8AC3E}">
        <p14:creationId xmlns:p14="http://schemas.microsoft.com/office/powerpoint/2010/main" val="242127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80FFA4-11A4-114B-8721-52FC222DEE37}"/>
              </a:ext>
            </a:extLst>
          </p:cNvPr>
          <p:cNvPicPr>
            <a:picLocks noChangeAspect="1"/>
          </p:cNvPicPr>
          <p:nvPr/>
        </p:nvPicPr>
        <p:blipFill>
          <a:blip r:embed="rId2"/>
          <a:stretch>
            <a:fillRect/>
          </a:stretch>
        </p:blipFill>
        <p:spPr>
          <a:xfrm>
            <a:off x="2444750" y="1041400"/>
            <a:ext cx="7302500" cy="4775200"/>
          </a:xfrm>
          <a:prstGeom prst="rect">
            <a:avLst/>
          </a:prstGeom>
        </p:spPr>
      </p:pic>
    </p:spTree>
    <p:extLst>
      <p:ext uri="{BB962C8B-B14F-4D97-AF65-F5344CB8AC3E}">
        <p14:creationId xmlns:p14="http://schemas.microsoft.com/office/powerpoint/2010/main" val="164514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A313F2-D7A5-C44B-BFD4-D8D2A76FCAF3}"/>
              </a:ext>
            </a:extLst>
          </p:cNvPr>
          <p:cNvSpPr txBox="1"/>
          <p:nvPr/>
        </p:nvSpPr>
        <p:spPr>
          <a:xfrm>
            <a:off x="2721672" y="992041"/>
            <a:ext cx="7195130" cy="4401205"/>
          </a:xfrm>
          <a:prstGeom prst="rect">
            <a:avLst/>
          </a:prstGeom>
          <a:noFill/>
        </p:spPr>
        <p:txBody>
          <a:bodyPr wrap="square" rtlCol="0">
            <a:spAutoFit/>
          </a:bodyPr>
          <a:lstStyle/>
          <a:p>
            <a:pPr marL="0" algn="ctr" defTabSz="914400" rtl="1" eaLnBrk="1" latinLnBrk="0" hangingPunct="1"/>
            <a:r>
              <a:rPr lang="he-IL" sz="4000" b="1" dirty="0">
                <a:latin typeface="David CLM Medium" panose="02000603000000000000" pitchFamily="2" charset="-79"/>
                <a:cs typeface="David CLM Medium" panose="02000603000000000000" pitchFamily="2" charset="-79"/>
              </a:rPr>
              <a:t>עקרון היחסות של גלילאו</a:t>
            </a:r>
          </a:p>
          <a:p>
            <a:pPr marL="0" algn="ctr" defTabSz="914400" rtl="1" eaLnBrk="1" latinLnBrk="0" hangingPunct="1"/>
            <a:endParaRPr lang="he-IL" sz="4000" dirty="0">
              <a:latin typeface="David CLM Medium" panose="02000603000000000000" pitchFamily="2" charset="-79"/>
              <a:cs typeface="David CLM Medium" panose="02000603000000000000" pitchFamily="2" charset="-79"/>
            </a:endParaRPr>
          </a:p>
          <a:p>
            <a:pPr algn="ctr" rtl="1"/>
            <a:r>
              <a:rPr lang="he-IL" sz="4000" dirty="0">
                <a:latin typeface="David CLM Medium" panose="02000603000000000000" pitchFamily="2" charset="-79"/>
                <a:cs typeface="David CLM Medium" panose="02000603000000000000" pitchFamily="2" charset="-79"/>
              </a:rPr>
              <a:t>אין דרך פיזיקלית להבדיל בין גוף הנע במהירות קבועה לבין גוף נח.</a:t>
            </a:r>
          </a:p>
          <a:p>
            <a:pPr algn="ctr" rtl="1"/>
            <a:r>
              <a:rPr lang="en-US" sz="4000" dirty="0">
                <a:latin typeface="David CLM Medium" panose="02000603000000000000" pitchFamily="2" charset="-79"/>
                <a:cs typeface="David CLM Medium" panose="02000603000000000000" pitchFamily="2" charset="-79"/>
              </a:rPr>
              <a:t>=</a:t>
            </a:r>
            <a:endParaRPr lang="he-IL" sz="4000" dirty="0">
              <a:latin typeface="David CLM Medium" panose="02000603000000000000" pitchFamily="2" charset="-79"/>
              <a:cs typeface="David CLM Medium" panose="02000603000000000000" pitchFamily="2" charset="-79"/>
            </a:endParaRPr>
          </a:p>
          <a:p>
            <a:pPr algn="ctr" rtl="1"/>
            <a:r>
              <a:rPr lang="he-IL" sz="4000" dirty="0">
                <a:latin typeface="David CLM Medium" panose="02000603000000000000" pitchFamily="2" charset="-79"/>
                <a:cs typeface="David CLM Medium" panose="02000603000000000000" pitchFamily="2" charset="-79"/>
              </a:rPr>
              <a:t>חוקי הפיזיקה זהים</a:t>
            </a:r>
            <a:endParaRPr lang="en-US" sz="4000" dirty="0">
              <a:latin typeface="David CLM Medium" panose="02000603000000000000" pitchFamily="2" charset="-79"/>
              <a:cs typeface="David CLM Medium" panose="02000603000000000000" pitchFamily="2" charset="-79"/>
            </a:endParaRPr>
          </a:p>
          <a:p>
            <a:pPr algn="ctr" rtl="1"/>
            <a:r>
              <a:rPr lang="he-IL" sz="4000" dirty="0">
                <a:latin typeface="David CLM Medium" panose="02000603000000000000" pitchFamily="2" charset="-79"/>
                <a:cs typeface="David CLM Medium" panose="02000603000000000000" pitchFamily="2" charset="-79"/>
              </a:rPr>
              <a:t>במערכות אינרציאליות.</a:t>
            </a:r>
            <a:endParaRPr lang="en-US" sz="4000" dirty="0">
              <a:latin typeface="David CLM Medium" panose="02000603000000000000" pitchFamily="2" charset="-79"/>
              <a:cs typeface="David CLM Medium" panose="02000603000000000000" pitchFamily="2" charset="-79"/>
            </a:endParaRPr>
          </a:p>
        </p:txBody>
      </p:sp>
    </p:spTree>
    <p:extLst>
      <p:ext uri="{BB962C8B-B14F-4D97-AF65-F5344CB8AC3E}">
        <p14:creationId xmlns:p14="http://schemas.microsoft.com/office/powerpoint/2010/main" val="140708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F384F-676C-6C45-AF26-621A706FE2DD}"/>
              </a:ext>
            </a:extLst>
          </p:cNvPr>
          <p:cNvSpPr txBox="1"/>
          <p:nvPr/>
        </p:nvSpPr>
        <p:spPr>
          <a:xfrm>
            <a:off x="2455012" y="578069"/>
            <a:ext cx="7609489" cy="2862322"/>
          </a:xfrm>
          <a:prstGeom prst="rect">
            <a:avLst/>
          </a:prstGeom>
          <a:noFill/>
        </p:spPr>
        <p:txBody>
          <a:bodyPr wrap="square" rtlCol="0">
            <a:spAutoFit/>
          </a:bodyPr>
          <a:lstStyle/>
          <a:p>
            <a:pPr marL="0" algn="ctr" defTabSz="914400" rtl="1" eaLnBrk="1" latinLnBrk="0" hangingPunct="1"/>
            <a:r>
              <a:rPr lang="he-IL" sz="4000" b="1" dirty="0">
                <a:latin typeface="David CLM Medium" panose="02000603000000000000" pitchFamily="2" charset="-79"/>
                <a:cs typeface="David CLM Medium" panose="02000603000000000000" pitchFamily="2" charset="-79"/>
              </a:rPr>
              <a:t>תורת היחסות</a:t>
            </a:r>
          </a:p>
          <a:p>
            <a:pPr marL="0" algn="r" defTabSz="914400" rtl="1" eaLnBrk="1" latinLnBrk="0" hangingPunct="1"/>
            <a:endParaRPr lang="he-IL" sz="2000" dirty="0">
              <a:latin typeface="David CLM Medium" panose="02000603000000000000" pitchFamily="2" charset="-79"/>
              <a:cs typeface="David CLM Medium" panose="02000603000000000000" pitchFamily="2" charset="-79"/>
            </a:endParaRPr>
          </a:p>
          <a:p>
            <a:pPr algn="r" rtl="1"/>
            <a:r>
              <a:rPr lang="he-IL" sz="4000" dirty="0">
                <a:latin typeface="David CLM Medium" panose="02000603000000000000" pitchFamily="2" charset="-79"/>
                <a:cs typeface="David CLM Medium" panose="02000603000000000000" pitchFamily="2" charset="-79"/>
              </a:rPr>
              <a:t>1. עקרון היחסות של גלילאו</a:t>
            </a:r>
          </a:p>
          <a:p>
            <a:pPr marL="0" algn="r" defTabSz="914400" rtl="1" eaLnBrk="1" latinLnBrk="0" hangingPunct="1"/>
            <a:r>
              <a:rPr lang="he-IL" sz="4000" dirty="0">
                <a:latin typeface="David CLM Medium" panose="02000603000000000000" pitchFamily="2" charset="-79"/>
                <a:cs typeface="David CLM Medium" panose="02000603000000000000" pitchFamily="2" charset="-79"/>
              </a:rPr>
              <a:t>2. מהירות האור קבועה לכל המערכות האינרציאליות.</a:t>
            </a:r>
            <a:endParaRPr lang="en-US" sz="4000" dirty="0">
              <a:latin typeface="David CLM Medium" panose="02000603000000000000" pitchFamily="2" charset="-79"/>
              <a:cs typeface="David CLM Medium" panose="02000603000000000000" pitchFamily="2" charset="-79"/>
            </a:endParaRPr>
          </a:p>
        </p:txBody>
      </p:sp>
      <p:pic>
        <p:nvPicPr>
          <p:cNvPr id="5" name="Picture 4">
            <a:extLst>
              <a:ext uri="{FF2B5EF4-FFF2-40B4-BE49-F238E27FC236}">
                <a16:creationId xmlns:a16="http://schemas.microsoft.com/office/drawing/2014/main" id="{959833F4-0C5E-9143-88DA-798259E9E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083" y="3773214"/>
            <a:ext cx="4189345" cy="2356506"/>
          </a:xfrm>
          <a:prstGeom prst="rect">
            <a:avLst/>
          </a:prstGeom>
        </p:spPr>
      </p:pic>
    </p:spTree>
    <p:extLst>
      <p:ext uri="{BB962C8B-B14F-4D97-AF65-F5344CB8AC3E}">
        <p14:creationId xmlns:p14="http://schemas.microsoft.com/office/powerpoint/2010/main" val="34053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679</Words>
  <Application>Microsoft Macintosh PowerPoint</Application>
  <PresentationFormat>Widescreen</PresentationFormat>
  <Paragraphs>30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David CLM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yair mau</dc:creator>
  <cp:lastModifiedBy>Isaac Kramer</cp:lastModifiedBy>
  <cp:revision>10</cp:revision>
  <dcterms:created xsi:type="dcterms:W3CDTF">2018-10-23T07:29:44Z</dcterms:created>
  <dcterms:modified xsi:type="dcterms:W3CDTF">2021-10-31T08:08:26Z</dcterms:modified>
</cp:coreProperties>
</file>